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859" r:id="rId2"/>
    <p:sldId id="1017" r:id="rId3"/>
    <p:sldId id="1040" r:id="rId4"/>
    <p:sldId id="1019" r:id="rId5"/>
    <p:sldId id="1043" r:id="rId6"/>
    <p:sldId id="1021" r:id="rId7"/>
    <p:sldId id="1044" r:id="rId8"/>
    <p:sldId id="1023" r:id="rId9"/>
    <p:sldId id="1045" r:id="rId10"/>
    <p:sldId id="1026" r:id="rId11"/>
    <p:sldId id="1027" r:id="rId12"/>
    <p:sldId id="1057" r:id="rId13"/>
    <p:sldId id="1058" r:id="rId14"/>
    <p:sldId id="1059" r:id="rId15"/>
    <p:sldId id="1060" r:id="rId16"/>
    <p:sldId id="1061" r:id="rId17"/>
    <p:sldId id="1062" r:id="rId18"/>
    <p:sldId id="1047" r:id="rId19"/>
    <p:sldId id="1048" r:id="rId20"/>
    <p:sldId id="1049" r:id="rId21"/>
    <p:sldId id="1050" r:id="rId22"/>
    <p:sldId id="1051" r:id="rId23"/>
    <p:sldId id="1055" r:id="rId24"/>
    <p:sldId id="1054" r:id="rId25"/>
    <p:sldId id="1053" r:id="rId26"/>
    <p:sldId id="1025" r:id="rId27"/>
    <p:sldId id="1046" r:id="rId28"/>
    <p:sldId id="1030" r:id="rId29"/>
    <p:sldId id="1052" r:id="rId30"/>
    <p:sldId id="1056" r:id="rId31"/>
    <p:sldId id="1036" r:id="rId3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60" autoAdjust="0"/>
    <p:restoredTop sz="94606" autoAdjust="0"/>
  </p:normalViewPr>
  <p:slideViewPr>
    <p:cSldViewPr>
      <p:cViewPr varScale="1">
        <p:scale>
          <a:sx n="102" d="100"/>
          <a:sy n="102" d="100"/>
        </p:scale>
        <p:origin x="330"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80.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00.png"/><Relationship Id="rId7" Type="http://schemas.openxmlformats.org/officeDocument/2006/relationships/image" Target="../media/image220.png"/><Relationship Id="rId2"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210.png"/><Relationship Id="rId5" Type="http://schemas.openxmlformats.org/officeDocument/2006/relationships/image" Target="../media/image13.png"/><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240.png"/><Relationship Id="rId5" Type="http://schemas.openxmlformats.org/officeDocument/2006/relationships/image" Target="../media/image13.png"/><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5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15.png"/><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 y="1721001"/>
            <a:ext cx="12190412"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mn-lt"/>
                <a:ea typeface="微软雅黑" panose="020B0503020204020204" pitchFamily="34" charset="-122"/>
                <a:cs typeface="微软雅黑" panose="020B0503020204020204" pitchFamily="34" charset="-122"/>
              </a:rPr>
              <a:t>2</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机械振动</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1" y="2996952"/>
            <a:ext cx="12190412"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微软雅黑" panose="020B0503020204020204" pitchFamily="34" charset="-122"/>
                <a:cs typeface="微软雅黑" panose="020B0503020204020204" pitchFamily="34" charset="-122"/>
              </a:rPr>
              <a:t>5</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生活</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中的振动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lgn="dist"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图所示，在一根张紧的水平绳上挂</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四个摆，其中摆长关系为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先摆动起来后，其他各摆随后也跟着摆动起来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稳定后四个摆的周期大小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稳定后四个摆的振幅一样大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稳定后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摆和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摆的振幅最大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摆摆动过程中振幅保持不变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3953;FounderCES"/>
          <p:cNvPicPr/>
          <p:nvPr/>
        </p:nvPicPr>
        <p:blipFill>
          <a:blip r:embed="rId2"/>
          <a:stretch>
            <a:fillRect/>
          </a:stretch>
        </p:blipFill>
        <p:spPr>
          <a:xfrm>
            <a:off x="430767" y="905454"/>
            <a:ext cx="1127935" cy="363305"/>
          </a:xfrm>
          <a:prstGeom prst="rect">
            <a:avLst/>
          </a:prstGeom>
        </p:spPr>
      </p:pic>
      <p:pic>
        <p:nvPicPr>
          <p:cNvPr id="4" name="24答案.eps" descr="id:2147493967;FounderCES"/>
          <p:cNvPicPr/>
          <p:nvPr/>
        </p:nvPicPr>
        <p:blipFill>
          <a:blip r:embed="rId3"/>
          <a:stretch>
            <a:fillRect/>
          </a:stretch>
        </p:blipFill>
        <p:spPr>
          <a:xfrm>
            <a:off x="502431" y="4760193"/>
            <a:ext cx="912255" cy="324991"/>
          </a:xfrm>
          <a:prstGeom prst="rect">
            <a:avLst/>
          </a:prstGeom>
        </p:spPr>
      </p:pic>
      <p:sp>
        <p:nvSpPr>
          <p:cNvPr id="6" name="矩形 5"/>
          <p:cNvSpPr/>
          <p:nvPr/>
        </p:nvSpPr>
        <p:spPr>
          <a:xfrm>
            <a:off x="1414686" y="4695527"/>
            <a:ext cx="407484" cy="461665"/>
          </a:xfrm>
          <a:prstGeom prst="rect">
            <a:avLst/>
          </a:prstGeom>
        </p:spPr>
        <p:txBody>
          <a:bodyPr wrap="none">
            <a:spAutoFit/>
          </a:bodyPr>
          <a:lstStyle/>
          <a:p>
            <a:r>
              <a:rPr lang="en-US" altLang="zh-CN" sz="2400">
                <a:solidFill>
                  <a:schemeClr val="tx1"/>
                </a:solidFill>
              </a:rPr>
              <a:t>C</a:t>
            </a:r>
            <a:endParaRPr lang="zh-CN" altLang="en-US">
              <a:solidFill>
                <a:schemeClr val="tx1"/>
              </a:solidFill>
            </a:endParaRPr>
          </a:p>
        </p:txBody>
      </p:sp>
      <p:pic>
        <p:nvPicPr>
          <p:cNvPr id="5" name="图片 4"/>
          <p:cNvPicPr>
            <a:picLocks noChangeAspect="1"/>
          </p:cNvPicPr>
          <p:nvPr/>
        </p:nvPicPr>
        <p:blipFill>
          <a:blip r:embed="rId4">
            <a:clrChange>
              <a:clrFrom>
                <a:srgbClr val="FFFFFF"/>
              </a:clrFrom>
              <a:clrTo>
                <a:srgbClr val="FFFFFF">
                  <a:alpha val="0"/>
                </a:srgbClr>
              </a:clrTo>
            </a:clrChange>
          </a:blip>
          <a:stretch>
            <a:fillRect/>
          </a:stretch>
        </p:blipFill>
        <p:spPr>
          <a:xfrm>
            <a:off x="7463358" y="2208537"/>
            <a:ext cx="2511136" cy="2372591"/>
          </a:xfrm>
          <a:prstGeom prst="rect">
            <a:avLst/>
          </a:prstGeom>
        </p:spPr>
      </p:pic>
    </p:spTree>
    <p:extLst>
      <p:ext uri="{BB962C8B-B14F-4D97-AF65-F5344CB8AC3E}">
        <p14:creationId xmlns:p14="http://schemas.microsoft.com/office/powerpoint/2010/main" val="3911225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2238241"/>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先摆动起来后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其他各摆随后也跟着摆动起来做受迫振动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稳定后四个摆的周期均等于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摆的振动周期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摆的摆长与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摆的摆长相等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二者的固有频率相同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二者发生共振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则稳定后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摆和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摆的振幅最大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摆摆动过程中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有阻力做负功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由能量守恒定律可知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摆的振幅变小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3960;FounderCES"/>
          <p:cNvPicPr/>
          <p:nvPr/>
        </p:nvPicPr>
        <p:blipFill>
          <a:blip r:embed="rId2"/>
          <a:stretch>
            <a:fillRect/>
          </a:stretch>
        </p:blipFill>
        <p:spPr>
          <a:xfrm>
            <a:off x="478582" y="980728"/>
            <a:ext cx="808161" cy="288032"/>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4131853" y="3212976"/>
            <a:ext cx="2511136" cy="2372591"/>
          </a:xfrm>
          <a:prstGeom prst="rect">
            <a:avLst/>
          </a:prstGeom>
        </p:spPr>
      </p:pic>
    </p:spTree>
    <p:extLst>
      <p:ext uri="{BB962C8B-B14F-4D97-AF65-F5344CB8AC3E}">
        <p14:creationId xmlns:p14="http://schemas.microsoft.com/office/powerpoint/2010/main" val="15280602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861585"/>
            <a:ext cx="11512136" cy="3888432"/>
          </a:xfrm>
          <a:prstGeom prst="rect">
            <a:avLst/>
          </a:prstGeom>
        </p:spPr>
      </p:pic>
      <p:sp>
        <p:nvSpPr>
          <p:cNvPr id="2" name="内容占位符 1"/>
          <p:cNvSpPr>
            <a:spLocks noGrp="1"/>
          </p:cNvSpPr>
          <p:nvPr>
            <p:ph idx="1"/>
          </p:nvPr>
        </p:nvSpPr>
        <p:spPr>
          <a:xfrm>
            <a:off x="360854" y="746120"/>
            <a:ext cx="11485848" cy="3970318"/>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阻尼振动的能量和周期</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阻尼振动的振幅不断减小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能量不断减少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但阻尼振动的频率不变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其频率为固有频率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由系统本身决定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简谐运动是一种理想情况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实际中的振动都会受到阻力的作用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当阻力较小时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可认为是简谐运动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阻尼振动中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机械能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等于动能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和势能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但动能和势能相互转化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相等时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而从振动图像上可确定</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归纳.eps" descr="id:2147491670;FounderCES"/>
          <p:cNvPicPr/>
          <p:nvPr/>
        </p:nvPicPr>
        <p:blipFill>
          <a:blip r:embed="rId3"/>
          <a:stretch>
            <a:fillRect/>
          </a:stretch>
        </p:blipFill>
        <p:spPr>
          <a:xfrm>
            <a:off x="387720" y="927574"/>
            <a:ext cx="1713865" cy="381000"/>
          </a:xfrm>
          <a:prstGeom prst="rect">
            <a:avLst/>
          </a:prstGeom>
        </p:spPr>
      </p:pic>
    </p:spTree>
    <p:extLst>
      <p:ext uri="{BB962C8B-B14F-4D97-AF65-F5344CB8AC3E}">
        <p14:creationId xmlns:p14="http://schemas.microsoft.com/office/powerpoint/2010/main" val="33849594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842731"/>
            <a:ext cx="11512136" cy="5040560"/>
          </a:xfrm>
          <a:prstGeom prst="rect">
            <a:avLst/>
          </a:prstGeom>
        </p:spPr>
      </p:pic>
      <p:sp>
        <p:nvSpPr>
          <p:cNvPr id="2" name="内容占位符 1"/>
          <p:cNvSpPr>
            <a:spLocks noGrp="1"/>
          </p:cNvSpPr>
          <p:nvPr>
            <p:ph idx="1"/>
          </p:nvPr>
        </p:nvSpPr>
        <p:spPr>
          <a:xfrm>
            <a:off x="360854" y="746120"/>
            <a:ext cx="11485848" cy="5078313"/>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分析受迫振动的方法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在分析受迫振动时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首先要弄清驱动力的来源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受迫振动的频率等于驱动力的频率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与物体的固有频率无关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因此首先应确定驱动力的频率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当驱动力的频率等于固有频率时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发生共振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改变受迫振动振幅的方法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固</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振幅最大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若要改变受迫振动的振幅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可采取两种方法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改变周期性外力的周期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即改变驱动力频率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改变影响固有频率的因素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即改变固有频率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516408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共振的理解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对共振条件的理解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受力角度看：当振动物体所受驱动力的方向跟它的运动方向相同时，驱动力对它起加速作用，使它的振幅增大，当驱动力的频率等于物体的固有频率时，它的每一次作用都使物体的振幅增大，从而使振幅达到最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从功能关系看：当驱动力的频率等于物体的固有频率时，驱动力始终对物体做正功，使振动能量不断增加，振幅不断增大，直到增加的能量等于系统克服阻尼作用损耗的能量，振幅才不再增大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91677;FounderCES"/>
          <p:cNvPicPr/>
          <p:nvPr/>
        </p:nvPicPr>
        <p:blipFill>
          <a:blip r:embed="rId2"/>
          <a:stretch>
            <a:fillRect/>
          </a:stretch>
        </p:blipFill>
        <p:spPr>
          <a:xfrm>
            <a:off x="432436" y="931232"/>
            <a:ext cx="1014697" cy="356382"/>
          </a:xfrm>
          <a:prstGeom prst="rect">
            <a:avLst/>
          </a:prstGeom>
        </p:spPr>
      </p:pic>
    </p:spTree>
    <p:extLst>
      <p:ext uri="{BB962C8B-B14F-4D97-AF65-F5344CB8AC3E}">
        <p14:creationId xmlns:p14="http://schemas.microsoft.com/office/powerpoint/2010/main" val="11434183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214887" y="2531663"/>
            <a:ext cx="3278068" cy="398268"/>
          </a:xfrm>
          <a:prstGeom prst="rect">
            <a:avLst/>
          </a:prstGeom>
        </p:spPr>
      </p:pic>
      <p:sp>
        <p:nvSpPr>
          <p:cNvPr id="2" name="内容占位符 1"/>
          <p:cNvSpPr>
            <a:spLocks noGrp="1"/>
          </p:cNvSpPr>
          <p:nvPr>
            <p:ph idx="1"/>
          </p:nvPr>
        </p:nvSpPr>
        <p:spPr>
          <a:xfrm>
            <a:off x="360854" y="746120"/>
            <a:ext cx="11485848" cy="3970318"/>
          </a:xfrm>
          <a:noFill/>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对共振曲线的理解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两坐标轴的意义：纵轴是受迫振动的振幅；横轴是驱动力频率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的意义：表示固有频率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认识曲线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 f</a:t>
            </a:r>
            <a:r>
              <a:rPr lang="zh-CN" altLang="zh-CN" b="1">
                <a:solidFill>
                  <a:srgbClr val="000000"/>
                </a:solidFill>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f</a:t>
            </a:r>
            <a:r>
              <a:rPr lang="en-US" altLang="zh-CN" b="1" baseline="-25000">
                <a:solidFill>
                  <a:srgbClr val="000000"/>
                </a:solidFill>
                <a:latin typeface="Times New Roman" panose="02020603050405020304" pitchFamily="18" charset="0"/>
                <a:ea typeface="宋体" panose="02010600030101010101" pitchFamily="2" charset="-122"/>
              </a:rPr>
              <a:t>0</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共振且振幅最大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，振幅较小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相差越大，振幅越小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结论：驱动力的频率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越接近振动系统的固有频率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，受迫振动的振幅越大，反之振幅越小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jqw25n.jpg" descr="id:2147491684;FounderCES"/>
          <p:cNvPicPr/>
          <p:nvPr/>
        </p:nvPicPr>
        <p:blipFill>
          <a:blip r:embed="rId3"/>
          <a:stretch>
            <a:fillRect/>
          </a:stretch>
        </p:blipFill>
        <p:spPr>
          <a:xfrm>
            <a:off x="3574926" y="4293096"/>
            <a:ext cx="1295400" cy="1899285"/>
          </a:xfrm>
          <a:prstGeom prst="rect">
            <a:avLst/>
          </a:prstGeom>
        </p:spPr>
      </p:pic>
    </p:spTree>
    <p:extLst>
      <p:ext uri="{BB962C8B-B14F-4D97-AF65-F5344CB8AC3E}">
        <p14:creationId xmlns:p14="http://schemas.microsoft.com/office/powerpoint/2010/main" val="41501114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图所示，一个竖直圆盘转动时，固定在圆盘上的小圆柱带动一个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形支架在竖直方向振动，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形支架下面连接一个由弹簧和小球组成的振动系统，小球浸没在水中，当小球振动稳定时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小球振动的频率与圆盘转速无关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小球振动的振幅与圆盘转速无关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圆盘的转速越大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小球振动的频率越大</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圆盘的转速越大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小球振动的振幅越大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1691;FounderCES"/>
          <p:cNvPicPr/>
          <p:nvPr/>
        </p:nvPicPr>
        <p:blipFill>
          <a:blip r:embed="rId2"/>
          <a:stretch>
            <a:fillRect/>
          </a:stretch>
        </p:blipFill>
        <p:spPr>
          <a:xfrm>
            <a:off x="320244" y="875328"/>
            <a:ext cx="1105027" cy="356235"/>
          </a:xfrm>
          <a:prstGeom prst="rect">
            <a:avLst/>
          </a:prstGeom>
        </p:spPr>
      </p:pic>
      <p:pic>
        <p:nvPicPr>
          <p:cNvPr id="4" name="hjjbwxb19.jpg" descr="id:2147491698;FounderCES"/>
          <p:cNvPicPr/>
          <p:nvPr/>
        </p:nvPicPr>
        <p:blipFill>
          <a:blip r:embed="rId3"/>
          <a:stretch>
            <a:fillRect/>
          </a:stretch>
        </p:blipFill>
        <p:spPr>
          <a:xfrm>
            <a:off x="6887294" y="2276872"/>
            <a:ext cx="2592480" cy="2106708"/>
          </a:xfrm>
          <a:prstGeom prst="rect">
            <a:avLst/>
          </a:prstGeom>
        </p:spPr>
      </p:pic>
      <p:pic>
        <p:nvPicPr>
          <p:cNvPr id="5" name="24答案.eps" descr="id:2147491712;FounderCES"/>
          <p:cNvPicPr/>
          <p:nvPr/>
        </p:nvPicPr>
        <p:blipFill>
          <a:blip r:embed="rId4"/>
          <a:stretch>
            <a:fillRect/>
          </a:stretch>
        </p:blipFill>
        <p:spPr>
          <a:xfrm>
            <a:off x="478582" y="4778179"/>
            <a:ext cx="860661" cy="307005"/>
          </a:xfrm>
          <a:prstGeom prst="rect">
            <a:avLst/>
          </a:prstGeom>
        </p:spPr>
      </p:pic>
      <p:sp>
        <p:nvSpPr>
          <p:cNvPr id="6" name="矩形 5"/>
          <p:cNvSpPr/>
          <p:nvPr/>
        </p:nvSpPr>
        <p:spPr>
          <a:xfrm>
            <a:off x="1414686" y="4695527"/>
            <a:ext cx="407484" cy="461665"/>
          </a:xfrm>
          <a:prstGeom prst="rect">
            <a:avLst/>
          </a:prstGeom>
        </p:spPr>
        <p:txBody>
          <a:bodyPr wrap="none">
            <a:spAutoFit/>
          </a:bodyPr>
          <a:lstStyle/>
          <a:p>
            <a:r>
              <a:rPr lang="en-US" altLang="zh-CN" sz="2400">
                <a:solidFill>
                  <a:srgbClr val="000000"/>
                </a:solidFill>
              </a:rPr>
              <a:t>C</a:t>
            </a:r>
            <a:endParaRPr lang="zh-CN" altLang="en-US" sz="2400"/>
          </a:p>
        </p:txBody>
      </p:sp>
    </p:spTree>
    <p:extLst>
      <p:ext uri="{BB962C8B-B14F-4D97-AF65-F5344CB8AC3E}">
        <p14:creationId xmlns:p14="http://schemas.microsoft.com/office/powerpoint/2010/main" val="1100076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振动的频率与圆盘转速有关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小球做受迫振动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小球振动频率等于圆盘转动的频率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圆盘的转速越大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小球振动的频率越大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小球振动的振幅与圆盘转速有关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圆盘转动的频率越接近由小球和弹簧组成的系统的固有频率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小球的振幅越大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反之振幅越小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705;FounderCES"/>
          <p:cNvPicPr/>
          <p:nvPr/>
        </p:nvPicPr>
        <p:blipFill>
          <a:blip r:embed="rId2"/>
          <a:stretch>
            <a:fillRect/>
          </a:stretch>
        </p:blipFill>
        <p:spPr>
          <a:xfrm>
            <a:off x="387459" y="951014"/>
            <a:ext cx="838620" cy="299132"/>
          </a:xfrm>
          <a:prstGeom prst="rect">
            <a:avLst/>
          </a:prstGeom>
        </p:spPr>
      </p:pic>
      <p:pic>
        <p:nvPicPr>
          <p:cNvPr id="4" name="hjjbwxb19.jpg" descr="id:2147491698;FounderCES"/>
          <p:cNvPicPr/>
          <p:nvPr/>
        </p:nvPicPr>
        <p:blipFill>
          <a:blip r:embed="rId3"/>
          <a:stretch>
            <a:fillRect/>
          </a:stretch>
        </p:blipFill>
        <p:spPr>
          <a:xfrm>
            <a:off x="4583038" y="3429000"/>
            <a:ext cx="2592480" cy="2106708"/>
          </a:xfrm>
          <a:prstGeom prst="rect">
            <a:avLst/>
          </a:prstGeom>
        </p:spPr>
      </p:pic>
    </p:spTree>
    <p:extLst>
      <p:ext uri="{BB962C8B-B14F-4D97-AF65-F5344CB8AC3E}">
        <p14:creationId xmlns:p14="http://schemas.microsoft.com/office/powerpoint/2010/main" val="4029815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8674"/>
            <a:ext cx="11485848" cy="1130246"/>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简谐运动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过程中各物理量的变化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根据水平弹簧振子图示，可分析各个物理量的变化关系如表所示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通.eps" descr="id:2147491719;FounderCES"/>
          <p:cNvPicPr/>
          <p:nvPr/>
        </p:nvPicPr>
        <p:blipFill>
          <a:blip r:embed="rId2"/>
          <a:stretch>
            <a:fillRect/>
          </a:stretch>
        </p:blipFill>
        <p:spPr>
          <a:xfrm>
            <a:off x="2926854" y="908720"/>
            <a:ext cx="5846806" cy="592832"/>
          </a:xfrm>
          <a:prstGeom prst="rect">
            <a:avLst/>
          </a:prstGeom>
        </p:spPr>
      </p:pic>
      <p:pic>
        <p:nvPicPr>
          <p:cNvPr id="4" name="情境1.eps" descr="id:2147491726;FounderCES"/>
          <p:cNvPicPr/>
          <p:nvPr/>
        </p:nvPicPr>
        <p:blipFill>
          <a:blip r:embed="rId3"/>
          <a:stretch>
            <a:fillRect/>
          </a:stretch>
        </p:blipFill>
        <p:spPr>
          <a:xfrm>
            <a:off x="478582" y="1755272"/>
            <a:ext cx="1080441" cy="379472"/>
          </a:xfrm>
          <a:prstGeom prst="rect">
            <a:avLst/>
          </a:prstGeom>
        </p:spPr>
      </p:pic>
      <p:pic>
        <p:nvPicPr>
          <p:cNvPr id="5" name="hjqw11n.jpg" descr="id:2147491733;FounderCES"/>
          <p:cNvPicPr/>
          <p:nvPr/>
        </p:nvPicPr>
        <p:blipFill>
          <a:blip r:embed="rId4"/>
          <a:stretch>
            <a:fillRect/>
          </a:stretch>
        </p:blipFill>
        <p:spPr>
          <a:xfrm>
            <a:off x="4511030" y="2748438"/>
            <a:ext cx="2664296" cy="968594"/>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3243501274"/>
              </p:ext>
            </p:extLst>
          </p:nvPr>
        </p:nvGraphicFramePr>
        <p:xfrm>
          <a:off x="478582" y="3893402"/>
          <a:ext cx="11368118" cy="2514600"/>
        </p:xfrm>
        <a:graphic>
          <a:graphicData uri="http://schemas.openxmlformats.org/drawingml/2006/table">
            <a:tbl>
              <a:tblPr firstRow="1" firstCol="1" bandRow="1"/>
              <a:tblGrid>
                <a:gridCol w="1591537">
                  <a:extLst>
                    <a:ext uri="{9D8B030D-6E8A-4147-A177-3AD203B41FA5}">
                      <a16:colId xmlns:a16="http://schemas.microsoft.com/office/drawing/2014/main" val="2074851933"/>
                    </a:ext>
                  </a:extLst>
                </a:gridCol>
                <a:gridCol w="2046261">
                  <a:extLst>
                    <a:ext uri="{9D8B030D-6E8A-4147-A177-3AD203B41FA5}">
                      <a16:colId xmlns:a16="http://schemas.microsoft.com/office/drawing/2014/main" val="3646233152"/>
                    </a:ext>
                  </a:extLst>
                </a:gridCol>
                <a:gridCol w="2046261">
                  <a:extLst>
                    <a:ext uri="{9D8B030D-6E8A-4147-A177-3AD203B41FA5}">
                      <a16:colId xmlns:a16="http://schemas.microsoft.com/office/drawing/2014/main" val="42162193"/>
                    </a:ext>
                  </a:extLst>
                </a:gridCol>
                <a:gridCol w="2046261">
                  <a:extLst>
                    <a:ext uri="{9D8B030D-6E8A-4147-A177-3AD203B41FA5}">
                      <a16:colId xmlns:a16="http://schemas.microsoft.com/office/drawing/2014/main" val="2197857522"/>
                    </a:ext>
                  </a:extLst>
                </a:gridCol>
                <a:gridCol w="2046261">
                  <a:extLst>
                    <a:ext uri="{9D8B030D-6E8A-4147-A177-3AD203B41FA5}">
                      <a16:colId xmlns:a16="http://schemas.microsoft.com/office/drawing/2014/main" val="2470610633"/>
                    </a:ext>
                  </a:extLst>
                </a:gridCol>
                <a:gridCol w="1591537">
                  <a:extLst>
                    <a:ext uri="{9D8B030D-6E8A-4147-A177-3AD203B41FA5}">
                      <a16:colId xmlns:a16="http://schemas.microsoft.com/office/drawing/2014/main" val="345584233"/>
                    </a:ext>
                  </a:extLst>
                </a:gridCol>
              </a:tblGrid>
              <a:tr h="0">
                <a:tc gridSpan="2">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振子的运动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6391275" algn="l"/>
                        </a:tabLst>
                      </a:pP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82529673"/>
                  </a:ext>
                </a:extLst>
              </a:tr>
              <a:tr h="0">
                <a:tc rowSpan="2">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位移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16537382"/>
                  </a:ext>
                </a:extLst>
              </a:tr>
              <a:tr h="0">
                <a:tc vMerge="1">
                  <a:txBody>
                    <a:bodyPr/>
                    <a:lstStyle/>
                    <a:p>
                      <a:endParaRPr lang="zh-CN" altLang="en-US"/>
                    </a:p>
                  </a:txBody>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大小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032596885"/>
                  </a:ext>
                </a:extLst>
              </a:tr>
              <a:tr h="0">
                <a:tc rowSpan="2">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回复力</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84010965"/>
                  </a:ext>
                </a:extLst>
              </a:tr>
              <a:tr h="0">
                <a:tc vMerge="1">
                  <a:txBody>
                    <a:bodyPr/>
                    <a:lstStyle/>
                    <a:p>
                      <a:endParaRPr lang="zh-CN" altLang="en-US"/>
                    </a:p>
                  </a:txBody>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大小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88873605"/>
                  </a:ext>
                </a:extLst>
              </a:tr>
            </a:tbl>
          </a:graphicData>
        </a:graphic>
      </p:graphicFrame>
    </p:spTree>
    <p:extLst>
      <p:ext uri="{BB962C8B-B14F-4D97-AF65-F5344CB8AC3E}">
        <p14:creationId xmlns:p14="http://schemas.microsoft.com/office/powerpoint/2010/main" val="34984526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904532460"/>
              </p:ext>
            </p:extLst>
          </p:nvPr>
        </p:nvGraphicFramePr>
        <p:xfrm>
          <a:off x="478582" y="1028680"/>
          <a:ext cx="11305258" cy="4343400"/>
        </p:xfrm>
        <a:graphic>
          <a:graphicData uri="http://schemas.openxmlformats.org/drawingml/2006/table">
            <a:tbl>
              <a:tblPr firstRow="1" firstCol="1" bandRow="1"/>
              <a:tblGrid>
                <a:gridCol w="1582737">
                  <a:extLst>
                    <a:ext uri="{9D8B030D-6E8A-4147-A177-3AD203B41FA5}">
                      <a16:colId xmlns:a16="http://schemas.microsoft.com/office/drawing/2014/main" val="1668431520"/>
                    </a:ext>
                  </a:extLst>
                </a:gridCol>
                <a:gridCol w="2034946">
                  <a:extLst>
                    <a:ext uri="{9D8B030D-6E8A-4147-A177-3AD203B41FA5}">
                      <a16:colId xmlns:a16="http://schemas.microsoft.com/office/drawing/2014/main" val="3192856553"/>
                    </a:ext>
                  </a:extLst>
                </a:gridCol>
                <a:gridCol w="2034946">
                  <a:extLst>
                    <a:ext uri="{9D8B030D-6E8A-4147-A177-3AD203B41FA5}">
                      <a16:colId xmlns:a16="http://schemas.microsoft.com/office/drawing/2014/main" val="3990235328"/>
                    </a:ext>
                  </a:extLst>
                </a:gridCol>
                <a:gridCol w="2034946">
                  <a:extLst>
                    <a:ext uri="{9D8B030D-6E8A-4147-A177-3AD203B41FA5}">
                      <a16:colId xmlns:a16="http://schemas.microsoft.com/office/drawing/2014/main" val="1489911042"/>
                    </a:ext>
                  </a:extLst>
                </a:gridCol>
                <a:gridCol w="2034946">
                  <a:extLst>
                    <a:ext uri="{9D8B030D-6E8A-4147-A177-3AD203B41FA5}">
                      <a16:colId xmlns:a16="http://schemas.microsoft.com/office/drawing/2014/main" val="2882475596"/>
                    </a:ext>
                  </a:extLst>
                </a:gridCol>
                <a:gridCol w="1582737">
                  <a:extLst>
                    <a:ext uri="{9D8B030D-6E8A-4147-A177-3AD203B41FA5}">
                      <a16:colId xmlns:a16="http://schemas.microsoft.com/office/drawing/2014/main" val="28492635"/>
                    </a:ext>
                  </a:extLst>
                </a:gridCol>
              </a:tblGrid>
              <a:tr h="0">
                <a:tc gridSpan="2">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振子的运动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96186022"/>
                  </a:ext>
                </a:extLst>
              </a:tr>
              <a:tr h="0">
                <a:tc rowSpan="2">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加速度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03628828"/>
                  </a:ext>
                </a:extLst>
              </a:tr>
              <a:tr h="0">
                <a:tc vMerge="1">
                  <a:txBody>
                    <a:bodyPr/>
                    <a:lstStyle/>
                    <a:p>
                      <a:endParaRPr lang="zh-CN" altLang="en-US"/>
                    </a:p>
                  </a:txBody>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大小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579224765"/>
                  </a:ext>
                </a:extLst>
              </a:tr>
              <a:tr h="0">
                <a:tc rowSpan="2">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23799106"/>
                  </a:ext>
                </a:extLst>
              </a:tr>
              <a:tr h="0">
                <a:tc vMerge="1">
                  <a:txBody>
                    <a:bodyPr/>
                    <a:lstStyle/>
                    <a:p>
                      <a:endParaRPr lang="zh-CN" altLang="en-US"/>
                    </a:p>
                  </a:txBody>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大小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65588992"/>
                  </a:ext>
                </a:extLst>
              </a:tr>
              <a:tr h="0">
                <a:tc gridSpan="2">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振子的动能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22501569"/>
                  </a:ext>
                </a:extLst>
              </a:tr>
              <a:tr h="0">
                <a:tc gridSpan="2">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弹簧的势能</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87691458"/>
                  </a:ext>
                </a:extLst>
              </a:tr>
              <a:tr h="0">
                <a:tc gridSpan="2">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系统总能量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68125059"/>
                  </a:ext>
                </a:extLst>
              </a:tr>
            </a:tbl>
          </a:graphicData>
        </a:graphic>
      </p:graphicFrame>
    </p:spTree>
    <p:extLst>
      <p:ext uri="{BB962C8B-B14F-4D97-AF65-F5344CB8AC3E}">
        <p14:creationId xmlns:p14="http://schemas.microsoft.com/office/powerpoint/2010/main" val="20308414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2308324"/>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阻尼振动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自由振动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对于一个振动系统，若振动物体偏离平衡位置后，仅在回复力作用下振动，这种振动就是自由振动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93868;FounderCES"/>
          <p:cNvPicPr/>
          <p:nvPr/>
        </p:nvPicPr>
        <p:blipFill>
          <a:blip r:embed="rId2"/>
          <a:stretch>
            <a:fillRect/>
          </a:stretch>
        </p:blipFill>
        <p:spPr>
          <a:xfrm>
            <a:off x="2494806" y="883444"/>
            <a:ext cx="6966049" cy="601340"/>
          </a:xfrm>
          <a:prstGeom prst="rect">
            <a:avLst/>
          </a:prstGeom>
        </p:spPr>
      </p:pic>
      <p:pic>
        <p:nvPicPr>
          <p:cNvPr id="4" name="知识点1.eps" descr="id:2147493875;FounderCES"/>
          <p:cNvPicPr/>
          <p:nvPr/>
        </p:nvPicPr>
        <p:blipFill>
          <a:blip r:embed="rId3"/>
          <a:stretch>
            <a:fillRect/>
          </a:stretch>
        </p:blipFill>
        <p:spPr>
          <a:xfrm>
            <a:off x="466263" y="1722978"/>
            <a:ext cx="1236455" cy="341745"/>
          </a:xfrm>
          <a:prstGeom prst="rect">
            <a:avLst/>
          </a:prstGeom>
        </p:spPr>
      </p:pic>
    </p:spTree>
    <p:extLst>
      <p:ext uri="{BB962C8B-B14F-4D97-AF65-F5344CB8AC3E}">
        <p14:creationId xmlns:p14="http://schemas.microsoft.com/office/powerpoint/2010/main" val="186398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通过上表我们可以总结出各运动参量的变化特点：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四个变化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位移、回复力、加速度三者同步变化，与速度的变化相反</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两个转折点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平衡位置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点：位移方向、加速度方向和回复力方向变化的转折点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最大位移处：速度方向变化的转折点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两个过程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向平衡位置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点靠近时：速度变大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远离平衡位置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点时：位移、加速度和回复力变大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88563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两点注意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位置不同，位移就不同，加速度、回复力也不同，但是速度、动能、势能可能相同，也可能不同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水平弹簧振子和竖直弹簧振子的能量特点是不同的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水平弹簧振子是动能和弹性势能之间的转化，竖直弹簧振子是动能、弹性势能和重力势能之间的转化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311046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834576"/>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图所示，倾角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的斜面固定在水平地面上，劲度系数为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的轻弹簧一端固定在斜面底端，另一端位于斜面上的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点，此时弹簧处于原长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的滑块与弹簧拴接，恰好静止在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现将滑块沿着斜面向上拉到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为重力加速度大小，最大静摩擦力等于滑动摩擦力，弹簧始终在弹性限度内，滑块可视为质点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弹簧的弹性势能可表示为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为弹簧的劲度系数，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为弹簧的形变量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则滑块从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点由静止释放以后，求：</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834576"/>
              </a:xfrm>
              <a:blipFill>
                <a:blip r:embed="rId2"/>
                <a:stretch>
                  <a:fillRect l="-796" r="-849" b="-2862"/>
                </a:stretch>
              </a:blipFill>
            </p:spPr>
            <p:txBody>
              <a:bodyPr/>
              <a:lstStyle/>
              <a:p>
                <a:r>
                  <a:rPr lang="zh-CN" altLang="en-US">
                    <a:noFill/>
                  </a:rPr>
                  <a:t> </a:t>
                </a:r>
              </a:p>
            </p:txBody>
          </p:sp>
        </mc:Fallback>
      </mc:AlternateContent>
      <p:pic>
        <p:nvPicPr>
          <p:cNvPr id="3" name="24典例1.eps" descr="id:2147491748;FounderCES"/>
          <p:cNvPicPr/>
          <p:nvPr/>
        </p:nvPicPr>
        <p:blipFill>
          <a:blip r:embed="rId3"/>
          <a:stretch>
            <a:fillRect/>
          </a:stretch>
        </p:blipFill>
        <p:spPr>
          <a:xfrm>
            <a:off x="382363" y="898888"/>
            <a:ext cx="1113384" cy="358899"/>
          </a:xfrm>
          <a:prstGeom prst="rect">
            <a:avLst/>
          </a:prstGeom>
        </p:spPr>
      </p:pic>
      <p:pic>
        <p:nvPicPr>
          <p:cNvPr id="4" name="hjjbwxb15.jpg" descr="id:2147491755;FounderCES"/>
          <p:cNvPicPr/>
          <p:nvPr/>
        </p:nvPicPr>
        <p:blipFill>
          <a:blip r:embed="rId4"/>
          <a:stretch>
            <a:fillRect/>
          </a:stretch>
        </p:blipFill>
        <p:spPr>
          <a:xfrm>
            <a:off x="5447133" y="4064440"/>
            <a:ext cx="2772021" cy="1524799"/>
          </a:xfrm>
          <a:prstGeom prst="rect">
            <a:avLst/>
          </a:prstGeom>
        </p:spPr>
      </p:pic>
    </p:spTree>
    <p:extLst>
      <p:ext uri="{BB962C8B-B14F-4D97-AF65-F5344CB8AC3E}">
        <p14:creationId xmlns:p14="http://schemas.microsoft.com/office/powerpoint/2010/main" val="16304647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最大速度和最大加速度的大小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jjbwxb15.jpg" descr="id:2147491755;FounderCES"/>
          <p:cNvPicPr/>
          <p:nvPr/>
        </p:nvPicPr>
        <p:blipFill>
          <a:blip r:embed="rId2"/>
          <a:stretch>
            <a:fillRect/>
          </a:stretch>
        </p:blipFill>
        <p:spPr>
          <a:xfrm>
            <a:off x="5791817" y="908720"/>
            <a:ext cx="2247605" cy="1236335"/>
          </a:xfrm>
          <a:prstGeom prst="rect">
            <a:avLst/>
          </a:prstGeom>
        </p:spPr>
      </p:pic>
      <mc:AlternateContent xmlns:mc="http://schemas.openxmlformats.org/markup-compatibility/2006" xmlns:a14="http://schemas.microsoft.com/office/drawing/2010/main">
        <mc:Choice Requires="a14">
          <p:sp>
            <p:nvSpPr>
              <p:cNvPr id="4" name="内容占位符 1"/>
              <p:cNvSpPr txBox="1">
                <a:spLocks/>
              </p:cNvSpPr>
              <p:nvPr/>
            </p:nvSpPr>
            <p:spPr bwMode="auto">
              <a:xfrm>
                <a:off x="360854" y="2174304"/>
                <a:ext cx="11485848" cy="415665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静止在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滑块所受重力沿斜面向下的分力与斜面对滑块斜向上的摩擦力平衡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在滑块从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点由静止释放后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弹簧弹力等于滑块受到的合力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点时速度最大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由动能定理得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latin typeface="Book Antiqua" panose="0204060205030503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弹簧弹力做功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bar>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𝑭</m:t>
                        </m:r>
                      </m:e>
                    </m:bar>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𝒂𝑶</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联立可得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滑块沿着斜面向下运动时可视为简谐运动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振幅</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到达最低点时加速度最大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根据对称性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滑块到达最低点时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txBox="1">
                <a:spLocks noRot="1" noChangeAspect="1" noMove="1" noResize="1" noEditPoints="1" noAdjustHandles="1" noChangeArrowheads="1" noChangeShapeType="1" noTextEdit="1"/>
              </p:cNvSpPr>
              <p:nvPr/>
            </p:nvSpPr>
            <p:spPr bwMode="auto">
              <a:xfrm>
                <a:off x="360854" y="2174304"/>
                <a:ext cx="11485848" cy="4156651"/>
              </a:xfrm>
              <a:prstGeom prst="rect">
                <a:avLst/>
              </a:prstGeom>
              <a:blipFill>
                <a:blip r:embed="rId3"/>
                <a:stretch>
                  <a:fillRect l="-796" r="-849" b="-88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解析.eps" descr="id:2147493960;FounderCES"/>
          <p:cNvPicPr/>
          <p:nvPr/>
        </p:nvPicPr>
        <p:blipFill>
          <a:blip r:embed="rId4"/>
          <a:stretch>
            <a:fillRect/>
          </a:stretch>
        </p:blipFill>
        <p:spPr>
          <a:xfrm>
            <a:off x="478582" y="2390328"/>
            <a:ext cx="864096" cy="307967"/>
          </a:xfrm>
          <a:prstGeom prst="rect">
            <a:avLst/>
          </a:prstGeom>
        </p:spPr>
      </p:pic>
      <p:pic>
        <p:nvPicPr>
          <p:cNvPr id="6" name="24答案.eps" descr="id:2147493967;FounderCES"/>
          <p:cNvPicPr/>
          <p:nvPr/>
        </p:nvPicPr>
        <p:blipFill>
          <a:blip r:embed="rId5"/>
          <a:stretch>
            <a:fillRect/>
          </a:stretch>
        </p:blipFill>
        <p:spPr>
          <a:xfrm>
            <a:off x="478582" y="1603315"/>
            <a:ext cx="842082" cy="299992"/>
          </a:xfrm>
          <a:prstGeom prst="rect">
            <a:avLst/>
          </a:prstGeom>
        </p:spPr>
      </p:pic>
      <mc:AlternateContent xmlns:mc="http://schemas.openxmlformats.org/markup-compatibility/2006" xmlns:a14="http://schemas.microsoft.com/office/drawing/2010/main">
        <mc:Choice Requires="a14">
          <p:sp>
            <p:nvSpPr>
              <p:cNvPr id="7" name="矩形 6"/>
              <p:cNvSpPr/>
              <p:nvPr/>
            </p:nvSpPr>
            <p:spPr>
              <a:xfrm>
                <a:off x="1342678" y="1327243"/>
                <a:ext cx="1548950" cy="843885"/>
              </a:xfrm>
              <a:prstGeom prst="rect">
                <a:avLst/>
              </a:prstGeom>
            </p:spPr>
            <p:txBody>
              <a:bodyPr wrap="none">
                <a:spAutoFit/>
              </a:bodyPr>
              <a:lstStyle/>
              <a:p>
                <a:r>
                  <a:rPr lang="en-US" altLang="zh-CN" sz="2400" smtClean="0">
                    <a:solidFill>
                      <a:schemeClr val="tx1"/>
                    </a:solidFill>
                  </a:rPr>
                  <a:t>4</a:t>
                </a:r>
                <a:r>
                  <a:rPr lang="en-US" altLang="zh-CN" sz="2400" i="1">
                    <a:solidFill>
                      <a:schemeClr val="tx1"/>
                    </a:solidFill>
                  </a:rPr>
                  <a:t>g</a:t>
                </a:r>
                <a14:m>
                  <m:oMath xmlns:m="http://schemas.openxmlformats.org/officeDocument/2006/math">
                    <m:rad>
                      <m:radPr>
                        <m:degHide m:val="on"/>
                        <m:ctrlPr>
                          <a:rPr lang="zh-CN" altLang="zh-CN" sz="2400" i="1">
                            <a:solidFill>
                              <a:schemeClr val="tx1"/>
                            </a:solidFill>
                            <a:latin typeface="Cambria Math" panose="02040503050406030204" pitchFamily="18" charset="0"/>
                            <a:ea typeface="Cambria Math" panose="02040503050406030204" pitchFamily="18" charset="0"/>
                          </a:rPr>
                        </m:ctrlPr>
                      </m:radPr>
                      <m:deg/>
                      <m:e>
                        <m:f>
                          <m:fPr>
                            <m:ctrlPr>
                              <a:rPr lang="zh-CN" altLang="zh-CN" sz="2400" i="1">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𝒎</m:t>
                            </m:r>
                          </m:num>
                          <m:den>
                            <m:r>
                              <a:rPr lang="en-US" altLang="zh-CN" sz="2400" i="1">
                                <a:solidFill>
                                  <a:schemeClr val="tx1"/>
                                </a:solidFill>
                                <a:latin typeface="Cambria Math" panose="02040503050406030204" pitchFamily="18" charset="0"/>
                                <a:cs typeface="Times New Roman" panose="02020603050405020304" pitchFamily="18" charset="0"/>
                              </a:rPr>
                              <m:t>𝒌</m:t>
                            </m:r>
                          </m:den>
                        </m:f>
                      </m:e>
                    </m:rad>
                  </m:oMath>
                </a14:m>
                <a:r>
                  <a:rPr lang="zh-CN" altLang="zh-CN" sz="2400">
                    <a:solidFill>
                      <a:schemeClr val="tx1"/>
                    </a:solidFill>
                    <a:cs typeface="Times New Roman" panose="02020603050405020304" pitchFamily="18" charset="0"/>
                  </a:rPr>
                  <a:t>　</a:t>
                </a:r>
                <a:r>
                  <a:rPr lang="en-US" altLang="zh-CN" sz="2400">
                    <a:solidFill>
                      <a:schemeClr val="tx1"/>
                    </a:solidFill>
                  </a:rPr>
                  <a:t>4</a:t>
                </a:r>
                <a:r>
                  <a:rPr lang="en-US" altLang="zh-CN" sz="2400" i="1">
                    <a:solidFill>
                      <a:schemeClr val="tx1"/>
                    </a:solidFill>
                  </a:rPr>
                  <a:t>g</a:t>
                </a:r>
                <a:endParaRPr lang="zh-CN" altLang="en-US">
                  <a:solidFill>
                    <a:schemeClr val="tx1"/>
                  </a:solidFill>
                </a:endParaRPr>
              </a:p>
            </p:txBody>
          </p:sp>
        </mc:Choice>
        <mc:Fallback xmlns="">
          <p:sp>
            <p:nvSpPr>
              <p:cNvPr id="7" name="矩形 6"/>
              <p:cNvSpPr>
                <a:spLocks noRot="1" noChangeAspect="1" noMove="1" noResize="1" noEditPoints="1" noAdjustHandles="1" noChangeArrowheads="1" noChangeShapeType="1" noTextEdit="1"/>
              </p:cNvSpPr>
              <p:nvPr/>
            </p:nvSpPr>
            <p:spPr>
              <a:xfrm>
                <a:off x="1342678" y="1327243"/>
                <a:ext cx="1548950" cy="843885"/>
              </a:xfrm>
              <a:prstGeom prst="rect">
                <a:avLst/>
              </a:prstGeom>
              <a:blipFill>
                <a:blip r:embed="rId6"/>
                <a:stretch>
                  <a:fillRect l="-5906" r="-511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矩形 8"/>
              <p:cNvSpPr/>
              <p:nvPr/>
            </p:nvSpPr>
            <p:spPr>
              <a:xfrm>
                <a:off x="6743278" y="4222510"/>
                <a:ext cx="678519" cy="71865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ad>
                        <m:radPr>
                          <m:degHide m:val="on"/>
                          <m:ctrlPr>
                            <a:rPr lang="zh-CN" altLang="zh-CN" sz="20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0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i="1">
                                  <a:solidFill>
                                    <a:srgbClr val="000000"/>
                                  </a:solidFill>
                                  <a:latin typeface="Cambria Math" panose="02040503050406030204" pitchFamily="18" charset="0"/>
                                  <a:cs typeface="Times New Roman" panose="02020603050405020304" pitchFamily="18" charset="0"/>
                                </a:rPr>
                                <m:t>𝒎</m:t>
                              </m:r>
                            </m:num>
                            <m:den>
                              <m:r>
                                <a:rPr lang="en-US" altLang="zh-CN" sz="2000" i="1">
                                  <a:solidFill>
                                    <a:srgbClr val="000000"/>
                                  </a:solidFill>
                                  <a:latin typeface="Cambria Math" panose="02040503050406030204" pitchFamily="18" charset="0"/>
                                  <a:cs typeface="Times New Roman" panose="02020603050405020304" pitchFamily="18" charset="0"/>
                                </a:rPr>
                                <m:t>𝒌</m:t>
                              </m:r>
                            </m:den>
                          </m:f>
                        </m:e>
                      </m:rad>
                    </m:oMath>
                  </m:oMathPara>
                </a14:m>
                <a:endParaRPr lang="zh-CN" altLang="en-US" sz="2000"/>
              </a:p>
            </p:txBody>
          </p:sp>
        </mc:Choice>
        <mc:Fallback xmlns="">
          <p:sp>
            <p:nvSpPr>
              <p:cNvPr id="9" name="矩形 8"/>
              <p:cNvSpPr>
                <a:spLocks noRot="1" noChangeAspect="1" noMove="1" noResize="1" noEditPoints="1" noAdjustHandles="1" noChangeArrowheads="1" noChangeShapeType="1" noTextEdit="1"/>
              </p:cNvSpPr>
              <p:nvPr/>
            </p:nvSpPr>
            <p:spPr>
              <a:xfrm>
                <a:off x="6743278" y="4222510"/>
                <a:ext cx="678519" cy="718658"/>
              </a:xfrm>
              <a:prstGeom prst="rect">
                <a:avLst/>
              </a:prstGeom>
              <a:blipFill>
                <a:blip r:embed="rId7"/>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81963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滑块向上运动的过程中到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点的最近距离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jjbwxb15.jpg" descr="id:2147491755;FounderCES"/>
          <p:cNvPicPr/>
          <p:nvPr/>
        </p:nvPicPr>
        <p:blipFill>
          <a:blip r:embed="rId2"/>
          <a:stretch>
            <a:fillRect/>
          </a:stretch>
        </p:blipFill>
        <p:spPr>
          <a:xfrm>
            <a:off x="5231110" y="1322368"/>
            <a:ext cx="2892122" cy="1590863"/>
          </a:xfrm>
          <a:prstGeom prst="rect">
            <a:avLst/>
          </a:prstGeom>
        </p:spPr>
      </p:pic>
      <mc:AlternateContent xmlns:mc="http://schemas.openxmlformats.org/markup-compatibility/2006" xmlns:a14="http://schemas.microsoft.com/office/drawing/2010/main">
        <mc:Choice Requires="a14">
          <p:sp>
            <p:nvSpPr>
              <p:cNvPr id="4" name="内容占位符 1"/>
              <p:cNvSpPr txBox="1">
                <a:spLocks/>
              </p:cNvSpPr>
              <p:nvPr/>
            </p:nvSpPr>
            <p:spPr bwMode="auto">
              <a:xfrm>
                <a:off x="360854" y="2913231"/>
                <a:ext cx="11485848" cy="137986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滑块沿着斜面上升到新的平衡位置时弹簧的压缩量为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即滑块的振幅</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则滑块到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点的最近距离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txBox="1">
                <a:spLocks noRot="1" noChangeAspect="1" noMove="1" noResize="1" noEditPoints="1" noAdjustHandles="1" noChangeArrowheads="1" noChangeShapeType="1" noTextEdit="1"/>
              </p:cNvSpPr>
              <p:nvPr/>
            </p:nvSpPr>
            <p:spPr bwMode="auto">
              <a:xfrm>
                <a:off x="360854" y="2913231"/>
                <a:ext cx="11485848" cy="1379865"/>
              </a:xfrm>
              <a:prstGeom prst="rect">
                <a:avLst/>
              </a:prstGeom>
              <a:blipFill>
                <a:blip r:embed="rId3"/>
                <a:stretch>
                  <a:fillRect l="-796" r="-849" b="-354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解析.eps" descr="id:2147493960;FounderCES"/>
          <p:cNvPicPr/>
          <p:nvPr/>
        </p:nvPicPr>
        <p:blipFill>
          <a:blip r:embed="rId4"/>
          <a:stretch>
            <a:fillRect/>
          </a:stretch>
        </p:blipFill>
        <p:spPr>
          <a:xfrm>
            <a:off x="478582" y="3140968"/>
            <a:ext cx="864096" cy="307967"/>
          </a:xfrm>
          <a:prstGeom prst="rect">
            <a:avLst/>
          </a:prstGeom>
        </p:spPr>
      </p:pic>
      <p:pic>
        <p:nvPicPr>
          <p:cNvPr id="6" name="24答案.eps" descr="id:2147493967;FounderCES"/>
          <p:cNvPicPr/>
          <p:nvPr/>
        </p:nvPicPr>
        <p:blipFill>
          <a:blip r:embed="rId5"/>
          <a:stretch>
            <a:fillRect/>
          </a:stretch>
        </p:blipFill>
        <p:spPr>
          <a:xfrm>
            <a:off x="430424" y="2264912"/>
            <a:ext cx="842082" cy="299992"/>
          </a:xfrm>
          <a:prstGeom prst="rect">
            <a:avLst/>
          </a:prstGeom>
        </p:spPr>
      </p:pic>
      <mc:AlternateContent xmlns:mc="http://schemas.openxmlformats.org/markup-compatibility/2006" xmlns:a14="http://schemas.microsoft.com/office/drawing/2010/main">
        <mc:Choice Requires="a14">
          <p:sp>
            <p:nvSpPr>
              <p:cNvPr id="7" name="矩形 6"/>
              <p:cNvSpPr/>
              <p:nvPr/>
            </p:nvSpPr>
            <p:spPr>
              <a:xfrm>
                <a:off x="1270670" y="2112882"/>
                <a:ext cx="862736" cy="72834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zh-CN" altLang="en-US" sz="2200" i="1" smtClean="0">
                              <a:solidFill>
                                <a:schemeClr val="tx1"/>
                              </a:solidFill>
                              <a:latin typeface="Cambria Math" panose="02040503050406030204" pitchFamily="18" charset="0"/>
                            </a:rPr>
                          </m:ctrlPr>
                        </m:fPr>
                        <m:num>
                          <m:r>
                            <a:rPr lang="zh-CN" altLang="en-US" sz="2200">
                              <a:solidFill>
                                <a:schemeClr val="tx1"/>
                              </a:solidFill>
                              <a:latin typeface="Cambria Math" panose="02040503050406030204" pitchFamily="18" charset="0"/>
                            </a:rPr>
                            <m:t>2</m:t>
                          </m:r>
                          <m:r>
                            <a:rPr lang="zh-CN" altLang="en-US" sz="2200" i="1">
                              <a:solidFill>
                                <a:schemeClr val="tx1"/>
                              </a:solidFill>
                              <a:latin typeface="Cambria Math" panose="02040503050406030204" pitchFamily="18" charset="0"/>
                            </a:rPr>
                            <m:t>𝒎𝒈</m:t>
                          </m:r>
                        </m:num>
                        <m:den>
                          <m:r>
                            <a:rPr lang="zh-CN" altLang="en-US" sz="2200" i="1">
                              <a:solidFill>
                                <a:schemeClr val="tx1"/>
                              </a:solidFill>
                              <a:latin typeface="Cambria Math" panose="02040503050406030204" pitchFamily="18" charset="0"/>
                            </a:rPr>
                            <m:t>𝒌</m:t>
                          </m:r>
                        </m:den>
                      </m:f>
                    </m:oMath>
                  </m:oMathPara>
                </a14:m>
                <a:endParaRPr lang="zh-CN" altLang="en-US" sz="2200">
                  <a:solidFill>
                    <a:schemeClr val="tx1"/>
                  </a:solidFill>
                </a:endParaRPr>
              </a:p>
            </p:txBody>
          </p:sp>
        </mc:Choice>
        <mc:Fallback xmlns="">
          <p:sp>
            <p:nvSpPr>
              <p:cNvPr id="7" name="矩形 6"/>
              <p:cNvSpPr>
                <a:spLocks noRot="1" noChangeAspect="1" noMove="1" noResize="1" noEditPoints="1" noAdjustHandles="1" noChangeArrowheads="1" noChangeShapeType="1" noTextEdit="1"/>
              </p:cNvSpPr>
              <p:nvPr/>
            </p:nvSpPr>
            <p:spPr>
              <a:xfrm>
                <a:off x="1270670" y="2112882"/>
                <a:ext cx="862736" cy="728341"/>
              </a:xfrm>
              <a:prstGeom prst="rect">
                <a:avLst/>
              </a:prstGeom>
              <a:blipFill>
                <a:blip r:embed="rId6"/>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684611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内容占位符 6"/>
              <p:cNvSpPr>
                <a:spLocks noGrp="1"/>
              </p:cNvSpPr>
              <p:nvPr>
                <p:ph idx="1"/>
              </p:nvPr>
            </p:nvSpPr>
            <p:spPr>
              <a:xfrm>
                <a:off x="360854" y="746120"/>
                <a:ext cx="11485848" cy="4778937"/>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简谐运动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的判定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可以根据简谐运动的特征判断一个振动是否为简谐运动，由此可总结：</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通过对位移的分析，列出位移—时间表达式，利用位移—时间图像是否满足正弦规律来判断；</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对物体进行受力分析，求解物体在振动方向上所受的合力，利用该合力是否满足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进行判断；</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根据运动学知识，分析求解振动物体的加速度，利用简谐运动的运动学特征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进行判断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6"/>
              <p:cNvSpPr>
                <a:spLocks noGrp="1" noRot="1" noChangeAspect="1" noMove="1" noResize="1" noEditPoints="1" noAdjustHandles="1" noChangeArrowheads="1" noChangeShapeType="1" noTextEdit="1"/>
              </p:cNvSpPr>
              <p:nvPr>
                <p:ph idx="1"/>
              </p:nvPr>
            </p:nvSpPr>
            <p:spPr>
              <a:xfrm>
                <a:off x="360854" y="746120"/>
                <a:ext cx="11485848" cy="4778937"/>
              </a:xfrm>
              <a:blipFill>
                <a:blip r:embed="rId2"/>
                <a:stretch>
                  <a:fillRect l="-796" r="-849"/>
                </a:stretch>
              </a:blipFill>
            </p:spPr>
            <p:txBody>
              <a:bodyPr/>
              <a:lstStyle/>
              <a:p>
                <a:r>
                  <a:rPr lang="zh-CN" altLang="en-US">
                    <a:noFill/>
                  </a:rPr>
                  <a:t> </a:t>
                </a:r>
              </a:p>
            </p:txBody>
          </p:sp>
        </mc:Fallback>
      </mc:AlternateContent>
      <p:pic>
        <p:nvPicPr>
          <p:cNvPr id="8" name="情境2.eps" descr="id:2147491776;FounderCES"/>
          <p:cNvPicPr/>
          <p:nvPr/>
        </p:nvPicPr>
        <p:blipFill>
          <a:blip r:embed="rId3"/>
          <a:stretch>
            <a:fillRect/>
          </a:stretch>
        </p:blipFill>
        <p:spPr>
          <a:xfrm>
            <a:off x="478582" y="864123"/>
            <a:ext cx="1152128" cy="404637"/>
          </a:xfrm>
          <a:prstGeom prst="rect">
            <a:avLst/>
          </a:prstGeom>
        </p:spPr>
      </p:pic>
    </p:spTree>
    <p:extLst>
      <p:ext uri="{BB962C8B-B14F-4D97-AF65-F5344CB8AC3E}">
        <p14:creationId xmlns:p14="http://schemas.microsoft.com/office/powerpoint/2010/main" val="1885299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1200329"/>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质点以角速度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做半径为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的匀速圆周运动，如图所示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请分析论证小球在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方向上的分运动是否符合简谐运动的特征</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3974;FounderCES"/>
          <p:cNvPicPr/>
          <p:nvPr/>
        </p:nvPicPr>
        <p:blipFill>
          <a:blip r:embed="rId2"/>
          <a:stretch>
            <a:fillRect/>
          </a:stretch>
        </p:blipFill>
        <p:spPr>
          <a:xfrm>
            <a:off x="478582" y="892945"/>
            <a:ext cx="1224136" cy="393921"/>
          </a:xfrm>
          <a:prstGeom prst="rect">
            <a:avLst/>
          </a:prstGeom>
        </p:spPr>
      </p:pic>
      <p:pic>
        <p:nvPicPr>
          <p:cNvPr id="4" name="24答案.eps" descr="id:2147493967;FounderCES"/>
          <p:cNvPicPr/>
          <p:nvPr/>
        </p:nvPicPr>
        <p:blipFill>
          <a:blip r:embed="rId3"/>
          <a:stretch>
            <a:fillRect/>
          </a:stretch>
        </p:blipFill>
        <p:spPr>
          <a:xfrm>
            <a:off x="502431" y="2023889"/>
            <a:ext cx="912255" cy="324991"/>
          </a:xfrm>
          <a:prstGeom prst="rect">
            <a:avLst/>
          </a:prstGeom>
        </p:spPr>
      </p:pic>
      <p:pic>
        <p:nvPicPr>
          <p:cNvPr id="6" name="xq26a.jpg" descr="id:2147491790;FounderCES"/>
          <p:cNvPicPr/>
          <p:nvPr/>
        </p:nvPicPr>
        <p:blipFill>
          <a:blip r:embed="rId4"/>
          <a:stretch>
            <a:fillRect/>
          </a:stretch>
        </p:blipFill>
        <p:spPr>
          <a:xfrm>
            <a:off x="5343742" y="1988840"/>
            <a:ext cx="2191624" cy="1980317"/>
          </a:xfrm>
          <a:prstGeom prst="rect">
            <a:avLst/>
          </a:prstGeom>
        </p:spPr>
      </p:pic>
      <p:sp>
        <p:nvSpPr>
          <p:cNvPr id="8" name="矩形 7"/>
          <p:cNvSpPr/>
          <p:nvPr/>
        </p:nvSpPr>
        <p:spPr>
          <a:xfrm>
            <a:off x="1382795" y="1988840"/>
            <a:ext cx="1112805" cy="461665"/>
          </a:xfrm>
          <a:prstGeom prst="rect">
            <a:avLst/>
          </a:prstGeom>
        </p:spPr>
        <p:txBody>
          <a:bodyPr wrap="none">
            <a:spAutoFit/>
          </a:bodyPr>
          <a:lstStyle/>
          <a:p>
            <a:r>
              <a:rPr lang="zh-CN" altLang="zh-CN" sz="2400">
                <a:solidFill>
                  <a:srgbClr val="000000"/>
                </a:solidFill>
                <a:ea typeface="楷体" panose="02010609060101010101" pitchFamily="49" charset="-122"/>
                <a:cs typeface="Times New Roman" panose="02020603050405020304" pitchFamily="18" charset="0"/>
              </a:rPr>
              <a:t>见解析</a:t>
            </a:r>
            <a:endParaRPr lang="zh-CN" altLang="en-US"/>
          </a:p>
        </p:txBody>
      </p:sp>
      <p:sp>
        <p:nvSpPr>
          <p:cNvPr id="9" name="内容占位符 1"/>
          <p:cNvSpPr txBox="1">
            <a:spLocks/>
          </p:cNvSpPr>
          <p:nvPr/>
        </p:nvSpPr>
        <p:spPr bwMode="auto">
          <a:xfrm>
            <a:off x="360854" y="407707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假设质点从</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点运动到</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点将速度分解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如下图所示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24解析.eps" descr="id:2147493960;FounderCES"/>
          <p:cNvPicPr/>
          <p:nvPr/>
        </p:nvPicPr>
        <p:blipFill>
          <a:blip r:embed="rId5"/>
          <a:stretch>
            <a:fillRect/>
          </a:stretch>
        </p:blipFill>
        <p:spPr>
          <a:xfrm>
            <a:off x="478582" y="4284043"/>
            <a:ext cx="808161" cy="288032"/>
          </a:xfrm>
          <a:prstGeom prst="rect">
            <a:avLst/>
          </a:prstGeom>
        </p:spPr>
      </p:pic>
      <p:pic>
        <p:nvPicPr>
          <p:cNvPr id="11" name="xq26b.jpg" descr="id:2147491804;FounderCES"/>
          <p:cNvPicPr/>
          <p:nvPr/>
        </p:nvPicPr>
        <p:blipFill>
          <a:blip r:embed="rId6"/>
          <a:stretch>
            <a:fillRect/>
          </a:stretch>
        </p:blipFill>
        <p:spPr>
          <a:xfrm>
            <a:off x="5519142" y="4667437"/>
            <a:ext cx="1975600" cy="1785899"/>
          </a:xfrm>
          <a:prstGeom prst="rect">
            <a:avLst/>
          </a:prstGeom>
        </p:spPr>
      </p:pic>
    </p:spTree>
    <p:extLst>
      <p:ext uri="{BB962C8B-B14F-4D97-AF65-F5344CB8AC3E}">
        <p14:creationId xmlns:p14="http://schemas.microsoft.com/office/powerpoint/2010/main" val="854595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2862322"/>
          </a:xfrm>
        </p:spPr>
        <p:txBody>
          <a:bodyPr/>
          <a:lstStyle/>
          <a:p>
            <a:pPr hangingPunct="0">
              <a:spcAft>
                <a:spcPts val="0"/>
              </a:spcAft>
              <a:tabLst>
                <a:tab pos="6391275"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方向上经过平衡位置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点速度沿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方向的分量为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方向的投影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点加速度沿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方向的分量为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由牛顿第二定律可得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综上可得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在匀速圆周运动中是不变的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说明小球在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方向上的分运动是简谐运动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xq26b.jpg" descr="id:2147491804;FounderCES"/>
          <p:cNvPicPr/>
          <p:nvPr/>
        </p:nvPicPr>
        <p:blipFill>
          <a:blip r:embed="rId2"/>
          <a:stretch>
            <a:fillRect/>
          </a:stretch>
        </p:blipFill>
        <p:spPr>
          <a:xfrm>
            <a:off x="5303117" y="3073464"/>
            <a:ext cx="2623691" cy="2371759"/>
          </a:xfrm>
          <a:prstGeom prst="rect">
            <a:avLst/>
          </a:prstGeom>
        </p:spPr>
      </p:pic>
    </p:spTree>
    <p:extLst>
      <p:ext uri="{BB962C8B-B14F-4D97-AF65-F5344CB8AC3E}">
        <p14:creationId xmlns:p14="http://schemas.microsoft.com/office/powerpoint/2010/main" val="17273899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6445"/>
            <a:ext cx="11485848" cy="3970318"/>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简谐运动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与力学的综合问题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物体做简谐运动时，其运动的加速度大小、方向时刻在变化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在分析物体的受力情况时，首先要判断出加速度的方向，然后利用牛顿第二定律分析出所要求的力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对于连接体问题，可以先利用整体法求出加速度，然后利用隔离法求相互作用力；也可以先利用相互作用力求出加速度，然后利用整体法求合外力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分析时要特别注意简谐运动的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对称性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，即关于平衡位置对称的两点加速度大小相等，灵活运用这一特点有助于更好地分析问题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情境3.eps" descr="id:2147491818;FounderCES"/>
          <p:cNvPicPr/>
          <p:nvPr/>
        </p:nvPicPr>
        <p:blipFill>
          <a:blip r:embed="rId2"/>
          <a:stretch>
            <a:fillRect/>
          </a:stretch>
        </p:blipFill>
        <p:spPr>
          <a:xfrm>
            <a:off x="478261" y="908720"/>
            <a:ext cx="1080441" cy="379472"/>
          </a:xfrm>
          <a:prstGeom prst="rect">
            <a:avLst/>
          </a:prstGeom>
        </p:spPr>
      </p:pic>
    </p:spTree>
    <p:extLst>
      <p:ext uri="{BB962C8B-B14F-4D97-AF65-F5344CB8AC3E}">
        <p14:creationId xmlns:p14="http://schemas.microsoft.com/office/powerpoint/2010/main" val="9073707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如图所示，一劲度系数为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的轻弹簧一端固定在地面，另一端与质量为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连接，跨过定滑轮的轻绳一端与物体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连接，另一端与质量为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，用手托着物体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使轻绳刚好伸直无张力，当手离开</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后，下列说法正确的是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运动到最高点时速度为零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加速度为零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的速度最大时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的速度也达到最大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的速度最大时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的机械能之和最大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弹簧的弹性势能和两物体的重力势能之和最小时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绳子的拉力大小为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0157;FounderCES"/>
          <p:cNvPicPr/>
          <p:nvPr/>
        </p:nvPicPr>
        <p:blipFill>
          <a:blip r:embed="rId2"/>
          <a:stretch>
            <a:fillRect/>
          </a:stretch>
        </p:blipFill>
        <p:spPr>
          <a:xfrm>
            <a:off x="496928" y="903305"/>
            <a:ext cx="1133782" cy="365455"/>
          </a:xfrm>
          <a:prstGeom prst="rect">
            <a:avLst/>
          </a:prstGeom>
        </p:spPr>
      </p:pic>
      <p:pic>
        <p:nvPicPr>
          <p:cNvPr id="4" name="24答案.eps" descr="id:2147493967;FounderCES"/>
          <p:cNvPicPr/>
          <p:nvPr/>
        </p:nvPicPr>
        <p:blipFill>
          <a:blip r:embed="rId3"/>
          <a:stretch>
            <a:fillRect/>
          </a:stretch>
        </p:blipFill>
        <p:spPr>
          <a:xfrm>
            <a:off x="496928" y="5373216"/>
            <a:ext cx="912255" cy="324991"/>
          </a:xfrm>
          <a:prstGeom prst="rect">
            <a:avLst/>
          </a:prstGeom>
        </p:spPr>
      </p:pic>
      <p:pic>
        <p:nvPicPr>
          <p:cNvPr id="5" name="xq26c.jpg" descr="id:2147491832;FounderCES"/>
          <p:cNvPicPr/>
          <p:nvPr/>
        </p:nvPicPr>
        <p:blipFill>
          <a:blip r:embed="rId4"/>
          <a:stretch>
            <a:fillRect/>
          </a:stretch>
        </p:blipFill>
        <p:spPr>
          <a:xfrm>
            <a:off x="7391350" y="2613397"/>
            <a:ext cx="1959565" cy="1858764"/>
          </a:xfrm>
          <a:prstGeom prst="rect">
            <a:avLst/>
          </a:prstGeom>
        </p:spPr>
      </p:pic>
      <p:sp>
        <p:nvSpPr>
          <p:cNvPr id="7" name="矩形 6"/>
          <p:cNvSpPr/>
          <p:nvPr/>
        </p:nvSpPr>
        <p:spPr>
          <a:xfrm>
            <a:off x="1409183" y="5301208"/>
            <a:ext cx="922047" cy="461665"/>
          </a:xfrm>
          <a:prstGeom prst="rect">
            <a:avLst/>
          </a:prstGeom>
        </p:spPr>
        <p:txBody>
          <a:bodyPr wrap="none">
            <a:spAutoFit/>
          </a:bodyPr>
          <a:lstStyle/>
          <a:p>
            <a:r>
              <a:rPr lang="en-US" altLang="zh-CN" sz="2400">
                <a:solidFill>
                  <a:srgbClr val="000000"/>
                </a:solidFill>
              </a:rPr>
              <a:t>B</a:t>
            </a:r>
            <a:r>
              <a:rPr lang="zh-CN" altLang="zh-CN" sz="2400">
                <a:solidFill>
                  <a:srgbClr val="000000"/>
                </a:solidFill>
                <a:cs typeface="Times New Roman" panose="02020603050405020304" pitchFamily="18" charset="0"/>
              </a:rPr>
              <a:t>、</a:t>
            </a:r>
            <a:r>
              <a:rPr lang="en-US" altLang="zh-CN" sz="2400">
                <a:solidFill>
                  <a:srgbClr val="000000"/>
                </a:solidFill>
              </a:rPr>
              <a:t>D</a:t>
            </a:r>
            <a:endParaRPr lang="zh-CN" altLang="en-US"/>
          </a:p>
        </p:txBody>
      </p:sp>
    </p:spTree>
    <p:extLst>
      <p:ext uri="{BB962C8B-B14F-4D97-AF65-F5344CB8AC3E}">
        <p14:creationId xmlns:p14="http://schemas.microsoft.com/office/powerpoint/2010/main" val="1363613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阻尼振动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在实际振动过程中，由于存在阻力，振动物体需不断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克服</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做功，系统的机械能不断减小，导致振幅不断减小，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直至</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停止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物理学中，把振幅不断减小的振动称为阻尼振动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所示是阻尼振动的振动图像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能量变化：一种是振动系统受到摩擦阻力作用使振动系统的机械能逐渐转化为内能，机械能随时间减少，同时振幅也在逐渐减小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另一种是由于振动系统引起邻近介质中各质点的振动，使能量向四周辐射出去，从而自身机械能减少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物体做阻尼振动时，振幅虽不断减小，但振动的频率仍由自身结构特点决定，并不会随振幅的减小而变化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8975526" y="1484784"/>
            <a:ext cx="2460339" cy="1933968"/>
          </a:xfrm>
          <a:prstGeom prst="rect">
            <a:avLst/>
          </a:prstGeom>
        </p:spPr>
      </p:pic>
    </p:spTree>
    <p:extLst>
      <p:ext uri="{BB962C8B-B14F-4D97-AF65-F5344CB8AC3E}">
        <p14:creationId xmlns:p14="http://schemas.microsoft.com/office/powerpoint/2010/main" val="39561341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6445"/>
            <a:ext cx="11485848" cy="2862322"/>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及轻绳看成一个整体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当手离开</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整体相当于竖直方向上的弹簧振子模型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将在竖直方向上做简谐运动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当手离开</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根据简谐运动的特点可知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运动到最高点时速度为零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但其加速度不为零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通过细绳连接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它们的速度、加速度大小总是相等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的速度最大时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的速度也达到最大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3960;FounderCES"/>
          <p:cNvPicPr/>
          <p:nvPr/>
        </p:nvPicPr>
        <p:blipFill>
          <a:blip r:embed="rId2"/>
          <a:stretch>
            <a:fillRect/>
          </a:stretch>
        </p:blipFill>
        <p:spPr>
          <a:xfrm>
            <a:off x="478582" y="980728"/>
            <a:ext cx="936104" cy="333631"/>
          </a:xfrm>
          <a:prstGeom prst="rect">
            <a:avLst/>
          </a:prstGeom>
        </p:spPr>
      </p:pic>
      <p:pic>
        <p:nvPicPr>
          <p:cNvPr id="4" name="xq26c.jpg" descr="id:2147491832;FounderCES"/>
          <p:cNvPicPr/>
          <p:nvPr/>
        </p:nvPicPr>
        <p:blipFill>
          <a:blip r:embed="rId3"/>
          <a:stretch>
            <a:fillRect/>
          </a:stretch>
        </p:blipFill>
        <p:spPr>
          <a:xfrm>
            <a:off x="5735166" y="3284984"/>
            <a:ext cx="2448272" cy="2322332"/>
          </a:xfrm>
          <a:prstGeom prst="rect">
            <a:avLst/>
          </a:prstGeom>
        </p:spPr>
      </p:pic>
    </p:spTree>
    <p:extLst>
      <p:ext uri="{BB962C8B-B14F-4D97-AF65-F5344CB8AC3E}">
        <p14:creationId xmlns:p14="http://schemas.microsoft.com/office/powerpoint/2010/main" val="34201671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6445"/>
            <a:ext cx="11485848" cy="3346237"/>
          </a:xfrm>
        </p:spPr>
        <p:txBody>
          <a:bodyPr/>
          <a:lstStyle/>
          <a:p>
            <a:pPr hangingPunct="0">
              <a:spcAft>
                <a:spcPts val="0"/>
              </a:spcAft>
              <a:tabLst>
                <a:tab pos="639127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看成一个系统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系统的机械能守恒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当弹簧的弹性势能和两物体的重力势能之和最小时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的动能最大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位于平衡位置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根据简谐运动的特点可知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此时的加速度为零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求得此时弹簧弹力为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弹簧处于伸长状态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弹簧的弹性势能不是最小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即弹簧此时不处于原长状态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所以由系统机械能守恒可知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的速度最大时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的机械能之和不是最大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xq26c.jpg" descr="id:2147491832;FounderCES"/>
          <p:cNvPicPr/>
          <p:nvPr/>
        </p:nvPicPr>
        <p:blipFill>
          <a:blip r:embed="rId2"/>
          <a:stretch>
            <a:fillRect/>
          </a:stretch>
        </p:blipFill>
        <p:spPr>
          <a:xfrm>
            <a:off x="5957171" y="3789040"/>
            <a:ext cx="2226267" cy="2111747"/>
          </a:xfrm>
          <a:prstGeom prst="rect">
            <a:avLst/>
          </a:prstGeom>
        </p:spPr>
      </p:pic>
    </p:spTree>
    <p:extLst>
      <p:ext uri="{BB962C8B-B14F-4D97-AF65-F5344CB8AC3E}">
        <p14:creationId xmlns:p14="http://schemas.microsoft.com/office/powerpoint/2010/main" val="1239405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3346237"/>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受迫振动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与共振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受迫振动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定义：在周期性外力作用下产生的振动称为受迫振动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驱动力：作用于振动系统的周期性的外力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受迫振动的周期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：物体做受迫振动时，振动稳定后的周期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总等于驱动力的周期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，与物体的固有周期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或固有频率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3896;FounderCES"/>
          <p:cNvPicPr/>
          <p:nvPr/>
        </p:nvPicPr>
        <p:blipFill>
          <a:blip r:embed="rId2"/>
          <a:stretch>
            <a:fillRect/>
          </a:stretch>
        </p:blipFill>
        <p:spPr>
          <a:xfrm>
            <a:off x="504871" y="909199"/>
            <a:ext cx="1413871" cy="375988"/>
          </a:xfrm>
          <a:prstGeom prst="rect">
            <a:avLst/>
          </a:prstGeom>
        </p:spPr>
      </p:pic>
    </p:spTree>
    <p:extLst>
      <p:ext uri="{BB962C8B-B14F-4D97-AF65-F5344CB8AC3E}">
        <p14:creationId xmlns:p14="http://schemas.microsoft.com/office/powerpoint/2010/main" val="3673425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共振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定义：当驱动力的周期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与物体的固有周期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或固有频率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相等时，受迫振动的振幅达到最大，这种现象称为共振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特征：共振时受迫振动的振幅最大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共振曲线：如图所示为受迫振动的振幅</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与驱动力频率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的关系图像，图中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为振动系统的固有频率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hjqw22n.jpg" descr="id:2147491606;FounderCES"/>
          <p:cNvPicPr/>
          <p:nvPr/>
        </p:nvPicPr>
        <p:blipFill>
          <a:blip r:embed="rId2"/>
          <a:stretch>
            <a:fillRect/>
          </a:stretch>
        </p:blipFill>
        <p:spPr>
          <a:xfrm>
            <a:off x="5519142" y="3645024"/>
            <a:ext cx="2316018" cy="1665908"/>
          </a:xfrm>
          <a:prstGeom prst="rect">
            <a:avLst/>
          </a:prstGeom>
        </p:spPr>
      </p:pic>
    </p:spTree>
    <p:extLst>
      <p:ext uri="{BB962C8B-B14F-4D97-AF65-F5344CB8AC3E}">
        <p14:creationId xmlns:p14="http://schemas.microsoft.com/office/powerpoint/2010/main" val="808168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2862322"/>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共振</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的应用与防止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共振的应用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路面共振破碎机、乐器的共鸣箱利用的都是共振现象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利用共振粗略测量机器的频率：将一系列固有频率不同的铁片装在机器上，在机器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工作时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，振动幅度越大的铁片，其固有频率越接近机器的频率</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3903;FounderCES"/>
          <p:cNvPicPr/>
          <p:nvPr/>
        </p:nvPicPr>
        <p:blipFill>
          <a:blip r:embed="rId2"/>
          <a:stretch>
            <a:fillRect/>
          </a:stretch>
        </p:blipFill>
        <p:spPr>
          <a:xfrm>
            <a:off x="419761" y="898133"/>
            <a:ext cx="1426973" cy="379472"/>
          </a:xfrm>
          <a:prstGeom prst="rect">
            <a:avLst/>
          </a:prstGeom>
        </p:spPr>
      </p:pic>
    </p:spTree>
    <p:extLst>
      <p:ext uri="{BB962C8B-B14F-4D97-AF65-F5344CB8AC3E}">
        <p14:creationId xmlns:p14="http://schemas.microsoft.com/office/powerpoint/2010/main" val="3429064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共振的防止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轮船在航行时，如果海浪冲击轮船的频率与轮船的固有频率接近就会产生共振，导致轮船剧烈摇摆甚至倾覆，可以通过改变轮船的航向和速率来防止这一情况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桥梁的固有频率与风致振动频率相同时会产生共振，引起桥梁强烈的振动，为防止这一情况，在设计桥梁时就应将风致振动纳入考虑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225343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2238241"/>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简谐运动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、阻尼振动与受迫振动的比较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简谐运动是一种理想化的模型，物体运动过程中的一切阻力都不考虑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做阻尼振动的物体受阻力的影响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受迫振动是物体做阻尼振动时受到周期性驱动力作用下的振动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2"/>
          <a:stretch>
            <a:fillRect/>
          </a:stretch>
        </p:blipFill>
        <p:spPr>
          <a:xfrm>
            <a:off x="2697398" y="911131"/>
            <a:ext cx="6638168" cy="573653"/>
          </a:xfrm>
          <a:prstGeom prst="rect">
            <a:avLst/>
          </a:prstGeom>
        </p:spPr>
      </p:pic>
      <p:pic>
        <p:nvPicPr>
          <p:cNvPr id="5" name="要点1.eps" descr="id:2147491627;FounderCES"/>
          <p:cNvPicPr/>
          <p:nvPr/>
        </p:nvPicPr>
        <p:blipFill>
          <a:blip r:embed="rId3"/>
          <a:stretch>
            <a:fillRect/>
          </a:stretch>
        </p:blipFill>
        <p:spPr>
          <a:xfrm>
            <a:off x="550590" y="1628800"/>
            <a:ext cx="1080441" cy="379472"/>
          </a:xfrm>
          <a:prstGeom prst="rect">
            <a:avLst/>
          </a:prstGeom>
        </p:spPr>
      </p:pic>
    </p:spTree>
    <p:extLst>
      <p:ext uri="{BB962C8B-B14F-4D97-AF65-F5344CB8AC3E}">
        <p14:creationId xmlns:p14="http://schemas.microsoft.com/office/powerpoint/2010/main" val="2539492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三者对比如下：</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809575534"/>
              </p:ext>
            </p:extLst>
          </p:nvPr>
        </p:nvGraphicFramePr>
        <p:xfrm>
          <a:off x="478582" y="1532736"/>
          <a:ext cx="11368120" cy="4663440"/>
        </p:xfrm>
        <a:graphic>
          <a:graphicData uri="http://schemas.openxmlformats.org/drawingml/2006/table">
            <a:tbl>
              <a:tblPr firstRow="1" firstCol="1" bandRow="1"/>
              <a:tblGrid>
                <a:gridCol w="1398278">
                  <a:extLst>
                    <a:ext uri="{9D8B030D-6E8A-4147-A177-3AD203B41FA5}">
                      <a16:colId xmlns:a16="http://schemas.microsoft.com/office/drawing/2014/main" val="2823834732"/>
                    </a:ext>
                  </a:extLst>
                </a:gridCol>
                <a:gridCol w="3678724">
                  <a:extLst>
                    <a:ext uri="{9D8B030D-6E8A-4147-A177-3AD203B41FA5}">
                      <a16:colId xmlns:a16="http://schemas.microsoft.com/office/drawing/2014/main" val="2302209294"/>
                    </a:ext>
                  </a:extLst>
                </a:gridCol>
                <a:gridCol w="2714707">
                  <a:extLst>
                    <a:ext uri="{9D8B030D-6E8A-4147-A177-3AD203B41FA5}">
                      <a16:colId xmlns:a16="http://schemas.microsoft.com/office/drawing/2014/main" val="3155992890"/>
                    </a:ext>
                  </a:extLst>
                </a:gridCol>
                <a:gridCol w="3576411">
                  <a:extLst>
                    <a:ext uri="{9D8B030D-6E8A-4147-A177-3AD203B41FA5}">
                      <a16:colId xmlns:a16="http://schemas.microsoft.com/office/drawing/2014/main" val="3710019726"/>
                    </a:ext>
                  </a:extLst>
                </a:gridCol>
              </a:tblGrid>
              <a:tr h="548640">
                <a:tc>
                  <a:txBody>
                    <a:bodyPr/>
                    <a:lstStyle/>
                    <a:p>
                      <a:pPr algn="ctr" hangingPunct="0">
                        <a:lnSpc>
                          <a:spcPct val="150000"/>
                        </a:lnSpc>
                        <a:spcAft>
                          <a:spcPts val="0"/>
                        </a:spcAft>
                        <a:tabLst>
                          <a:tab pos="639127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简谐运动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阻尼振动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受迫振动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143007716"/>
                  </a:ext>
                </a:extLst>
              </a:tr>
              <a:tr h="54864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产生条件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不受阻力作用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受阻力作用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受阻力和驱动力作用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005" marR="4000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520653656"/>
                  </a:ext>
                </a:extLst>
              </a:tr>
              <a:tr h="54864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频率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固有频率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频率不变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驱动力频率</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005" marR="4000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0611160"/>
                  </a:ext>
                </a:extLst>
              </a:tr>
              <a:tr h="54864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振幅</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大小变化不确定</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005" marR="4000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71969827"/>
                  </a:ext>
                </a:extLst>
              </a:tr>
              <a:tr h="54864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振动图像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形状不确定</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62430372"/>
                  </a:ext>
                </a:extLst>
              </a:tr>
              <a:tr h="109728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弹簧振子振动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单摆做小角度摆动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敲锣打鼓发出的声音越来越弱</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扬声器纸盆振动发声、钟摆的摆动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30224022"/>
                  </a:ext>
                </a:extLst>
              </a:tr>
            </a:tbl>
          </a:graphicData>
        </a:graphic>
      </p:graphicFrame>
      <p:pic>
        <p:nvPicPr>
          <p:cNvPr id="1026" name="hjqw23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02918" y="3861048"/>
            <a:ext cx="1186193" cy="1032686"/>
          </a:xfrm>
          <a:prstGeom prst="rect">
            <a:avLst/>
          </a:prstGeom>
          <a:noFill/>
          <a:extLst>
            <a:ext uri="{909E8E84-426E-40DD-AFC4-6F175D3DCCD1}">
              <a14:hiddenFill xmlns:a14="http://schemas.microsoft.com/office/drawing/2010/main">
                <a:solidFill>
                  <a:srgbClr val="FFFFFF"/>
                </a:solidFill>
              </a14:hiddenFill>
            </a:ext>
          </a:extLst>
        </p:spPr>
      </p:pic>
      <p:pic>
        <p:nvPicPr>
          <p:cNvPr id="1025" name="hjqw24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55247" y="3789040"/>
            <a:ext cx="1106976" cy="11469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5636196"/>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TotalTime>
  <Words>2670</Words>
  <Application>Microsoft Office PowerPoint</Application>
  <PresentationFormat>自定义</PresentationFormat>
  <Paragraphs>208</Paragraphs>
  <Slides>31</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31</vt:i4>
      </vt:variant>
    </vt:vector>
  </HeadingPairs>
  <TitlesOfParts>
    <vt:vector size="42"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395</cp:revision>
  <dcterms:created xsi:type="dcterms:W3CDTF">2020-11-06T05:24:00Z</dcterms:created>
  <dcterms:modified xsi:type="dcterms:W3CDTF">2025-06-18T02:23:35Z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